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
      <p:font typeface="Plus Jakarta Sans Medium"/>
      <p:regular r:id="rId17"/>
      <p:bold r:id="rId18"/>
      <p:italic r:id="rId19"/>
      <p:boldItalic r:id="rId20"/>
    </p:embeddedFont>
    <p:embeddedFont>
      <p:font typeface="Inter Medium"/>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Italic.fntdata"/><Relationship Id="rId11" Type="http://schemas.openxmlformats.org/officeDocument/2006/relationships/font" Target="fonts/Halant-regular.fntdata"/><Relationship Id="rId22" Type="http://schemas.openxmlformats.org/officeDocument/2006/relationships/font" Target="fonts/InterMedium-bold.fntdata"/><Relationship Id="rId10" Type="http://schemas.openxmlformats.org/officeDocument/2006/relationships/slide" Target="slides/slide5.xml"/><Relationship Id="rId21" Type="http://schemas.openxmlformats.org/officeDocument/2006/relationships/font" Target="fonts/InterMedium-regular.fntdata"/><Relationship Id="rId13" Type="http://schemas.openxmlformats.org/officeDocument/2006/relationships/font" Target="fonts/Inter-regular.fntdata"/><Relationship Id="rId24" Type="http://schemas.openxmlformats.org/officeDocument/2006/relationships/font" Target="fonts/InterMedium-boldItalic.fntdata"/><Relationship Id="rId12" Type="http://schemas.openxmlformats.org/officeDocument/2006/relationships/font" Target="fonts/Halant-bold.fntdata"/><Relationship Id="rId23" Type="http://schemas.openxmlformats.org/officeDocument/2006/relationships/font" Target="fonts/InterMedium-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italic.fntdata"/><Relationship Id="rId14" Type="http://schemas.openxmlformats.org/officeDocument/2006/relationships/font" Target="fonts/Inter-bold.fntdata"/><Relationship Id="rId17" Type="http://schemas.openxmlformats.org/officeDocument/2006/relationships/font" Target="fonts/PlusJakartaSansMedium-regular.fntdata"/><Relationship Id="rId16" Type="http://schemas.openxmlformats.org/officeDocument/2006/relationships/font" Target="fonts/Inter-boldItalic.fntdata"/><Relationship Id="rId5" Type="http://schemas.openxmlformats.org/officeDocument/2006/relationships/notesMaster" Target="notesMasters/notesMaster1.xml"/><Relationship Id="rId19" Type="http://schemas.openxmlformats.org/officeDocument/2006/relationships/font" Target="fonts/PlusJakartaSansMedium-italic.fntdata"/><Relationship Id="rId6" Type="http://schemas.openxmlformats.org/officeDocument/2006/relationships/slide" Target="slides/slide1.xml"/><Relationship Id="rId18" Type="http://schemas.openxmlformats.org/officeDocument/2006/relationships/font" Target="fonts/PlusJakartaSansMedium-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62e887824_0_7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62e887824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1b045eb91c_0_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1b045eb91c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1b045eb91c_0_7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1b045eb91c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1b045eb91c_0_8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31b045eb91c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31b045eb91c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31b045eb91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Contextualization/Historical Significance</a:t>
            </a:r>
            <a:endParaRPr sz="1500">
              <a:latin typeface="Halant"/>
              <a:ea typeface="Halant"/>
              <a:cs typeface="Halant"/>
              <a:sym typeface="Halant"/>
            </a:endParaRPr>
          </a:p>
          <a:p>
            <a:pPr indent="0" lvl="0" marL="0" rtl="0" algn="ctr">
              <a:spcBef>
                <a:spcPts val="0"/>
              </a:spcBef>
              <a:spcAft>
                <a:spcPts val="0"/>
              </a:spcAft>
              <a:buNone/>
            </a:pPr>
            <a:r>
              <a:rPr lang="en" sz="2000">
                <a:solidFill>
                  <a:schemeClr val="dk1"/>
                </a:solidFill>
                <a:latin typeface="Inter Medium"/>
                <a:ea typeface="Inter Medium"/>
                <a:cs typeface="Inter Medium"/>
                <a:sym typeface="Inter Medium"/>
              </a:rPr>
              <a:t>Kingdoms of Mali &amp; Songhai</a:t>
            </a:r>
            <a:endParaRPr sz="2000">
              <a:solidFill>
                <a:schemeClr val="dk1"/>
              </a:solidFill>
              <a:latin typeface="Inter Medium"/>
              <a:ea typeface="Inter Medium"/>
              <a:cs typeface="Inter Medium"/>
              <a:sym typeface="Inter Medium"/>
            </a:endParaRPr>
          </a:p>
        </p:txBody>
      </p:sp>
      <p:pic>
        <p:nvPicPr>
          <p:cNvPr id="56" name="Google Shape;56;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547250" y="1215725"/>
            <a:ext cx="6678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b="1" i="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As you follow along to the presentation use this sheet to take notes.</a:t>
            </a:r>
            <a:endParaRPr sz="1200">
              <a:solidFill>
                <a:schemeClr val="dk1"/>
              </a:solidFill>
              <a:latin typeface="Inter"/>
              <a:ea typeface="Inter"/>
              <a:cs typeface="Inter"/>
              <a:sym typeface="Inter"/>
            </a:endParaRPr>
          </a:p>
        </p:txBody>
      </p:sp>
      <p:sp>
        <p:nvSpPr>
          <p:cNvPr id="60" name="Google Shape;60;p13"/>
          <p:cNvSpPr txBox="1"/>
          <p:nvPr/>
        </p:nvSpPr>
        <p:spPr>
          <a:xfrm>
            <a:off x="547200" y="1769824"/>
            <a:ext cx="6678000" cy="535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How did Islam spread?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What are the Five Pillars of Islam?</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Summarize Islamic Contributes to Math, Science, and Technology.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6-7) </a:t>
            </a:r>
            <a:r>
              <a:rPr lang="en" sz="1200">
                <a:solidFill>
                  <a:schemeClr val="dk1"/>
                </a:solidFill>
                <a:latin typeface="Inter"/>
                <a:ea typeface="Inter"/>
                <a:cs typeface="Inter"/>
                <a:sym typeface="Inter"/>
              </a:rPr>
              <a:t>Describe the Mali Empire and Mansa Musa.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8-9) (Slides 6-7) Describe the Kingdom of Songhai and Askia Muhammad.</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Analysis: Songhai Empire</a:t>
            </a:r>
            <a:endParaRPr sz="2200">
              <a:latin typeface="Inter Medium"/>
              <a:ea typeface="Inter Medium"/>
              <a:cs typeface="Inter Medium"/>
              <a:sym typeface="Inter Medium"/>
            </a:endParaRPr>
          </a:p>
        </p:txBody>
      </p:sp>
      <p:pic>
        <p:nvPicPr>
          <p:cNvPr id="67" name="Google Shape;67;p14"/>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0" name="Google Shape;70;p14"/>
          <p:cNvSpPr txBox="1"/>
          <p:nvPr/>
        </p:nvSpPr>
        <p:spPr>
          <a:xfrm>
            <a:off x="467850" y="1541725"/>
            <a:ext cx="6992100" cy="268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Source: </a:t>
            </a:r>
            <a:r>
              <a:rPr lang="en">
                <a:solidFill>
                  <a:schemeClr val="dk1"/>
                </a:solidFill>
                <a:latin typeface="Halant"/>
                <a:ea typeface="Halant"/>
                <a:cs typeface="Halant"/>
                <a:sym typeface="Halant"/>
              </a:rPr>
              <a:t>Callender, A. (2023, July 25). Smithsonian Learning Lab Resource: 1.5 Reading: The Sudanic Empires</a:t>
            </a:r>
            <a:endParaRPr>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a:solidFill>
                <a:schemeClr val="dk1"/>
              </a:solidFill>
              <a:latin typeface="Halant"/>
              <a:ea typeface="Halant"/>
              <a:cs typeface="Halant"/>
              <a:sym typeface="Halant"/>
            </a:endParaRPr>
          </a:p>
          <a:p>
            <a:pPr indent="0" lvl="0" marL="0" rtl="0" algn="l">
              <a:spcBef>
                <a:spcPts val="0"/>
              </a:spcBef>
              <a:spcAft>
                <a:spcPts val="0"/>
              </a:spcAft>
              <a:buNone/>
            </a:pPr>
            <a:r>
              <a:rPr b="1" lang="en" sz="1200">
                <a:solidFill>
                  <a:schemeClr val="dk1"/>
                </a:solidFill>
                <a:latin typeface="Inter"/>
                <a:ea typeface="Inter"/>
                <a:cs typeface="Inter"/>
                <a:sym typeface="Inter"/>
              </a:rPr>
              <a:t>Excerpt 1</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Among the early people of the Niger Bend region were the camel-riding Sanhaja of the Sahara Desert. Locally known as Tuareg, they rode out of the great desert to establish trading camps near the Niger River. As time went on, North African traders crossed the Sahara Desert and joined the Tuareg in their Niger Bend settlements. They all conducted business with the people living near the river. As time went on the trade increased, and the Songhay chiefs took control of the profitable commerce. They settled on the left bank of the Niger at a place that came to be known as Gao (which Arab geographers called Gawgaw).</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Excerpt 2</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Sii Sulayman Dama died in 1464, Ali Beeri (r. 1464–1492) became the next sii of Gao and its surrounding lands. He was a very ambitious ruler, a military leader of boundless energy who was constantly on the move, leading his troops to hold off invaders and conquer new territory. Sii Ali Beeri (“Beeri” = “the great” in Songhay) had a large, well-disciplined army that included cavalry. The mounted troops used sturdy, locally raised horses that were crossbred with Barbary horses brought by merchants across the Sahara from the shores of the Mediterranean Sea. Whenever possible, Sii Ali also used a fleet of riverboats to transport his troops, with Sorko crewmen under a naval commander known as the Hi- koi. A river navy was very useful because many of Sii Ali’s campaigns were in territories bordering the Niger River. Once Sii Ali had cleared the Gao kingdom of its most immediate dangers, he turned his attention to gaining control of the entire Middle Niger, which included the rich gold and salt trade that passed through Timbuktu and Jenne.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the end of 1468 Sii Ali Beeri arrived with his Songhay army across the river from Timbuktu’s port of Kabara. The Muslim elite of Timbuktu (religious clerics, scholars, and wealthy merchants) had been cooperating with the Tuareg, who wanted to keep control of the city out of Sii Ali’s hands. The Muslims anticipated that Sii Ali would take revenge on those who had collaborated with his enemies, so a caravan of hundreds of camels was assembled for their escape. They fled to Walata, an important commercial city in the Sahara Desert. In January 1469 Sii Ali entered Timbuktu, and, as had been feared, he allowed his troops to sack and burn the city and kill many people.</a:t>
            </a:r>
            <a:endParaRPr sz="1200">
              <a:solidFill>
                <a:schemeClr val="dk1"/>
              </a:solidFill>
              <a:latin typeface="Inter"/>
              <a:ea typeface="Inter"/>
              <a:cs typeface="Inter"/>
              <a:sym typeface="Inter"/>
            </a:endParaRPr>
          </a:p>
        </p:txBody>
      </p:sp>
      <p:sp>
        <p:nvSpPr>
          <p:cNvPr id="71" name="Google Shape;71;p14"/>
          <p:cNvSpPr txBox="1"/>
          <p:nvPr/>
        </p:nvSpPr>
        <p:spPr>
          <a:xfrm>
            <a:off x="467850" y="923388"/>
            <a:ext cx="6531300" cy="789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Read the excerpts below about the Songhai Empire and answer the questions that follow. </a:t>
            </a:r>
            <a:endParaRPr>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7" name="Google Shape;77;p15"/>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Analysis: Songhai Empire</a:t>
            </a:r>
            <a:endParaRPr sz="2200">
              <a:latin typeface="Inter Medium"/>
              <a:ea typeface="Inter Medium"/>
              <a:cs typeface="Inter Medium"/>
              <a:sym typeface="Inter Medium"/>
            </a:endParaRPr>
          </a:p>
        </p:txBody>
      </p:sp>
      <p:pic>
        <p:nvPicPr>
          <p:cNvPr id="78" name="Google Shape;78;p15"/>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79" name="Google Shape;79;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0" name="Google Shape;80;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1" name="Google Shape;81;p15"/>
          <p:cNvSpPr txBox="1"/>
          <p:nvPr/>
        </p:nvSpPr>
        <p:spPr>
          <a:xfrm>
            <a:off x="467825" y="1935275"/>
            <a:ext cx="6531300" cy="362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Excerpt 3</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One of Sii Ali’s army commanders and provincial governors was Muhammad Turé, a devout Muslim who had objected to Sii Ali’s brutal treatment of the Muslims in Timbuktu. After Sii Ali died, Muhammad Turé challenged Sii Baru for the leadership of Songhay. In 1493 Muhammad Turé emerged victorious after two fierce and bloody battles. Askiya was a rank in the Songhay army with origins dating from at least the first half of the 13th century, and Muhammad Turé appropriated it as the title of his new dynasty.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From that time on, all the kings of Songhay were known as askiya. As one of the greatest of the Songhay rulers, Askiya Muhammad (r.1493–1529) strengthened and extended the empire that had begun to take shape under Sii Ali. Askiya Muhammad, who came to be known as Muhammad the Great, created a professional full-time army and built up the Songhay cavalry. He expanded Songhay control far beyond the territories of the Middle Niger and the Inland Delta waterways that had been conquered by Sii Ali.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82" name="Google Shape;82;p15"/>
          <p:cNvSpPr txBox="1"/>
          <p:nvPr/>
        </p:nvSpPr>
        <p:spPr>
          <a:xfrm>
            <a:off x="467825" y="1145663"/>
            <a:ext cx="6531300" cy="789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Read the excerpts below about the Songhai Empire and answer the questions that follow. </a:t>
            </a:r>
            <a:endParaRPr>
              <a:solidFill>
                <a:schemeClr val="dk1"/>
              </a:solidFill>
              <a:latin typeface="Halant"/>
              <a:ea typeface="Halant"/>
              <a:cs typeface="Halant"/>
              <a:sym typeface="Halant"/>
            </a:endParaRPr>
          </a:p>
        </p:txBody>
      </p:sp>
      <p:sp>
        <p:nvSpPr>
          <p:cNvPr id="83" name="Google Shape;83;p15"/>
          <p:cNvSpPr txBox="1"/>
          <p:nvPr/>
        </p:nvSpPr>
        <p:spPr>
          <a:xfrm>
            <a:off x="467825" y="5881525"/>
            <a:ext cx="6531300" cy="2719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latin typeface="Halant"/>
                <a:ea typeface="Halant"/>
                <a:cs typeface="Halant"/>
                <a:sym typeface="Halant"/>
              </a:rPr>
              <a:t>Source: </a:t>
            </a:r>
            <a:r>
              <a:rPr lang="en">
                <a:solidFill>
                  <a:schemeClr val="dk1"/>
                </a:solidFill>
                <a:latin typeface="Halant"/>
                <a:ea typeface="Halant"/>
                <a:cs typeface="Halant"/>
                <a:sym typeface="Halant"/>
              </a:rPr>
              <a:t>Scholastic Textbook, Chapter 5: West Africa, 2014-15</a:t>
            </a:r>
            <a:endParaRPr b="1">
              <a:solidFill>
                <a:schemeClr val="dk1"/>
              </a:solidFill>
              <a:latin typeface="Halant"/>
              <a:ea typeface="Halant"/>
              <a:cs typeface="Halant"/>
              <a:sym typeface="Halant"/>
            </a:endParaRPr>
          </a:p>
          <a:p>
            <a:pPr indent="0" lvl="0" marL="0" rtl="0" algn="l">
              <a:spcBef>
                <a:spcPts val="0"/>
              </a:spcBef>
              <a:spcAft>
                <a:spcPts val="0"/>
              </a:spcAft>
              <a:buNone/>
            </a:pPr>
            <a:r>
              <a:t/>
            </a:r>
            <a:endParaRPr b="1">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Askia Muhammad’s greatest achievement was organizing the government of this vast empire. He began by dividing Songhai into provinces. He then put a governor in charge of each province. He also appointed people as directors of finance, agriculture, army, and navy. In addition, Askia Muhammad set up an organized tax system. Under Askia Muhammad’s rule, Islam spread throughout the empire. He sent Muslim scholars into areas that had little contact with the Islamic religion. These scholars converted many people in the cities to Islam. But in rural areas, Islamic beliefs continued to blend with traditional religious practices.</a:t>
            </a:r>
            <a:endParaRPr>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7" name="Shape 87"/>
        <p:cNvGrpSpPr/>
        <p:nvPr/>
      </p:nvGrpSpPr>
      <p:grpSpPr>
        <a:xfrm>
          <a:off x="0" y="0"/>
          <a:ext cx="0" cy="0"/>
          <a:chOff x="0" y="0"/>
          <a:chExt cx="0" cy="0"/>
        </a:xfrm>
      </p:grpSpPr>
      <p:pic>
        <p:nvPicPr>
          <p:cNvPr id="88" name="Google Shape;88;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9" name="Google Shape;89;p1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Questions: Songhai Empire</a:t>
            </a:r>
            <a:endParaRPr sz="2200">
              <a:latin typeface="Inter Medium"/>
              <a:ea typeface="Inter Medium"/>
              <a:cs typeface="Inter Medium"/>
              <a:sym typeface="Inter Medium"/>
            </a:endParaRPr>
          </a:p>
        </p:txBody>
      </p:sp>
      <p:pic>
        <p:nvPicPr>
          <p:cNvPr id="90" name="Google Shape;90;p16"/>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91" name="Google Shape;91;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2" name="Google Shape;92;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3" name="Google Shape;93;p16"/>
          <p:cNvSpPr txBox="1"/>
          <p:nvPr/>
        </p:nvSpPr>
        <p:spPr>
          <a:xfrm>
            <a:off x="533850" y="1222975"/>
            <a:ext cx="6704700" cy="81252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Tuareg and North African traders influence the development of Songhai’s economy?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military strategies did Sii Ali Beeri use to expand Songhai’s control over the Middle Niger region?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300">
                <a:solidFill>
                  <a:schemeClr val="dk1"/>
                </a:solidFill>
                <a:latin typeface="Inter"/>
                <a:ea typeface="Inter"/>
                <a:cs typeface="Inter"/>
                <a:sym typeface="Inter"/>
              </a:rPr>
              <a:t>What strategies did Askia Muhammad implement to organize the Songhai Empire's government?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these strategies contribute to the spread of Islam within the empire?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7" name="Shape 97"/>
        <p:cNvGrpSpPr/>
        <p:nvPr/>
      </p:nvGrpSpPr>
      <p:grpSpPr>
        <a:xfrm>
          <a:off x="0" y="0"/>
          <a:ext cx="0" cy="0"/>
          <a:chOff x="0" y="0"/>
          <a:chExt cx="0" cy="0"/>
        </a:xfrm>
      </p:grpSpPr>
      <p:sp>
        <p:nvSpPr>
          <p:cNvPr id="98" name="Google Shape;98;p1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Unit 1: Global Exchange &amp; Societies</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300">
                <a:solidFill>
                  <a:schemeClr val="dk1"/>
                </a:solidFill>
                <a:latin typeface="Plus Jakarta Sans Medium"/>
                <a:ea typeface="Plus Jakarta Sans Medium"/>
                <a:cs typeface="Plus Jakarta Sans Medium"/>
                <a:sym typeface="Plus Jakarta Sans Medium"/>
              </a:rPr>
              <a:t>Exit Ticket - Lesson 6 </a:t>
            </a:r>
            <a:endParaRPr sz="13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99" name="Google Shape;99;p17"/>
          <p:cNvPicPr preferRelativeResize="0"/>
          <p:nvPr/>
        </p:nvPicPr>
        <p:blipFill>
          <a:blip r:embed="rId3">
            <a:alphaModFix/>
          </a:blip>
          <a:stretch>
            <a:fillRect/>
          </a:stretch>
        </p:blipFill>
        <p:spPr>
          <a:xfrm>
            <a:off x="216272" y="230997"/>
            <a:ext cx="630865" cy="261602"/>
          </a:xfrm>
          <a:prstGeom prst="rect">
            <a:avLst/>
          </a:prstGeom>
          <a:noFill/>
          <a:ln>
            <a:noFill/>
          </a:ln>
        </p:spPr>
      </p:pic>
      <p:sp>
        <p:nvSpPr>
          <p:cNvPr id="100" name="Google Shape;100;p17"/>
          <p:cNvSpPr txBox="1"/>
          <p:nvPr/>
        </p:nvSpPr>
        <p:spPr>
          <a:xfrm>
            <a:off x="3022649" y="2643323"/>
            <a:ext cx="1566600" cy="14412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300">
                <a:latin typeface="Inter"/>
                <a:ea typeface="Inter"/>
                <a:cs typeface="Inter"/>
                <a:sym typeface="Inter"/>
              </a:rPr>
              <a:t>Factors that influenced the Kingdoms of Mali &amp; Songhai</a:t>
            </a:r>
            <a:endParaRPr b="1" sz="1300">
              <a:latin typeface="Inter"/>
              <a:ea typeface="Inter"/>
              <a:cs typeface="Inter"/>
              <a:sym typeface="Inter"/>
            </a:endParaRPr>
          </a:p>
        </p:txBody>
      </p:sp>
      <p:sp>
        <p:nvSpPr>
          <p:cNvPr id="101" name="Google Shape;101;p17"/>
          <p:cNvSpPr txBox="1"/>
          <p:nvPr/>
        </p:nvSpPr>
        <p:spPr>
          <a:xfrm>
            <a:off x="5152175" y="4387125"/>
            <a:ext cx="2212800" cy="3282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Political Factors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2000">
              <a:latin typeface="Inter"/>
              <a:ea typeface="Inter"/>
              <a:cs typeface="Inter"/>
              <a:sym typeface="Inter"/>
            </a:endParaRPr>
          </a:p>
        </p:txBody>
      </p:sp>
      <p:sp>
        <p:nvSpPr>
          <p:cNvPr id="102" name="Google Shape;102;p17"/>
          <p:cNvSpPr txBox="1"/>
          <p:nvPr/>
        </p:nvSpPr>
        <p:spPr>
          <a:xfrm>
            <a:off x="145900" y="4326375"/>
            <a:ext cx="2313900" cy="3342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b="1" lang="en" sz="1800">
                <a:solidFill>
                  <a:schemeClr val="dk1"/>
                </a:solidFill>
                <a:latin typeface="Inter"/>
                <a:ea typeface="Inter"/>
                <a:cs typeface="Inter"/>
                <a:sym typeface="Inter"/>
              </a:rPr>
              <a:t>Economic Factors</a:t>
            </a:r>
            <a:endParaRPr b="1"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2000">
              <a:solidFill>
                <a:schemeClr val="dk1"/>
              </a:solidFill>
              <a:latin typeface="Inter"/>
              <a:ea typeface="Inter"/>
              <a:cs typeface="Inter"/>
              <a:sym typeface="Inter"/>
            </a:endParaRPr>
          </a:p>
        </p:txBody>
      </p:sp>
      <p:sp>
        <p:nvSpPr>
          <p:cNvPr id="103" name="Google Shape;103;p17"/>
          <p:cNvSpPr txBox="1"/>
          <p:nvPr/>
        </p:nvSpPr>
        <p:spPr>
          <a:xfrm>
            <a:off x="2699550" y="6668875"/>
            <a:ext cx="2212800" cy="28881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b="1" lang="en" sz="1800">
                <a:solidFill>
                  <a:schemeClr val="dk1"/>
                </a:solidFill>
                <a:latin typeface="Inter"/>
                <a:ea typeface="Inter"/>
                <a:cs typeface="Inter"/>
                <a:sym typeface="Inter"/>
              </a:rPr>
              <a:t>Religion</a:t>
            </a:r>
            <a:endParaRPr b="1"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800">
              <a:solidFill>
                <a:schemeClr val="dk1"/>
              </a:solidFill>
              <a:latin typeface="Inter"/>
              <a:ea typeface="Inter"/>
              <a:cs typeface="Inter"/>
              <a:sym typeface="Inter"/>
            </a:endParaRPr>
          </a:p>
        </p:txBody>
      </p:sp>
      <p:cxnSp>
        <p:nvCxnSpPr>
          <p:cNvPr id="104" name="Google Shape;104;p17"/>
          <p:cNvCxnSpPr>
            <a:stCxn id="100" idx="3"/>
            <a:endCxn id="101" idx="0"/>
          </p:cNvCxnSpPr>
          <p:nvPr/>
        </p:nvCxnSpPr>
        <p:spPr>
          <a:xfrm>
            <a:off x="4589249" y="3363923"/>
            <a:ext cx="1669200" cy="1023300"/>
          </a:xfrm>
          <a:prstGeom prst="bentConnector2">
            <a:avLst/>
          </a:prstGeom>
          <a:noFill/>
          <a:ln cap="flat" cmpd="sng" w="9525">
            <a:solidFill>
              <a:schemeClr val="dk2"/>
            </a:solidFill>
            <a:prstDash val="solid"/>
            <a:round/>
            <a:headEnd len="med" w="med" type="none"/>
            <a:tailEnd len="med" w="med" type="none"/>
          </a:ln>
        </p:spPr>
      </p:cxnSp>
      <p:cxnSp>
        <p:nvCxnSpPr>
          <p:cNvPr id="105" name="Google Shape;105;p17"/>
          <p:cNvCxnSpPr>
            <a:stCxn id="100" idx="1"/>
          </p:cNvCxnSpPr>
          <p:nvPr/>
        </p:nvCxnSpPr>
        <p:spPr>
          <a:xfrm flipH="1">
            <a:off x="587549" y="3363923"/>
            <a:ext cx="2435100" cy="950400"/>
          </a:xfrm>
          <a:prstGeom prst="bentConnector3">
            <a:avLst>
              <a:gd fmla="val 50000" name="adj1"/>
            </a:avLst>
          </a:prstGeom>
          <a:noFill/>
          <a:ln cap="flat" cmpd="sng" w="9525">
            <a:solidFill>
              <a:schemeClr val="dk2"/>
            </a:solidFill>
            <a:prstDash val="solid"/>
            <a:round/>
            <a:headEnd len="med" w="med" type="none"/>
            <a:tailEnd len="med" w="med" type="none"/>
          </a:ln>
        </p:spPr>
      </p:cxnSp>
      <p:cxnSp>
        <p:nvCxnSpPr>
          <p:cNvPr id="106" name="Google Shape;106;p17"/>
          <p:cNvCxnSpPr>
            <a:stCxn id="100" idx="2"/>
            <a:endCxn id="103" idx="0"/>
          </p:cNvCxnSpPr>
          <p:nvPr/>
        </p:nvCxnSpPr>
        <p:spPr>
          <a:xfrm>
            <a:off x="3805949" y="4084523"/>
            <a:ext cx="0" cy="2584500"/>
          </a:xfrm>
          <a:prstGeom prst="straightConnector1">
            <a:avLst/>
          </a:prstGeom>
          <a:noFill/>
          <a:ln cap="flat" cmpd="sng" w="9525">
            <a:solidFill>
              <a:schemeClr val="dk2"/>
            </a:solidFill>
            <a:prstDash val="solid"/>
            <a:round/>
            <a:headEnd len="med" w="med" type="none"/>
            <a:tailEnd len="med" w="med" type="none"/>
          </a:ln>
        </p:spPr>
      </p:cxnSp>
      <p:sp>
        <p:nvSpPr>
          <p:cNvPr id="107" name="Google Shape;107;p17"/>
          <p:cNvSpPr txBox="1"/>
          <p:nvPr/>
        </p:nvSpPr>
        <p:spPr>
          <a:xfrm>
            <a:off x="145900" y="1030150"/>
            <a:ext cx="7320000" cy="7905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Halant"/>
                <a:ea typeface="Halant"/>
                <a:cs typeface="Halant"/>
                <a:sym typeface="Halant"/>
              </a:rPr>
              <a:t>Supporting Question</a:t>
            </a:r>
            <a:endParaRPr b="1"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What factors influenced the development and expansion of the Mali and Songhai Empires?</a:t>
            </a:r>
            <a:endParaRPr b="1">
              <a:solidFill>
                <a:schemeClr val="dk1"/>
              </a:solidFill>
              <a:latin typeface="Inter"/>
              <a:ea typeface="Inter"/>
              <a:cs typeface="Inter"/>
              <a:sym typeface="Inter"/>
            </a:endParaRPr>
          </a:p>
        </p:txBody>
      </p:sp>
      <p:sp>
        <p:nvSpPr>
          <p:cNvPr id="108" name="Google Shape;108;p17"/>
          <p:cNvSpPr txBox="1"/>
          <p:nvPr/>
        </p:nvSpPr>
        <p:spPr>
          <a:xfrm>
            <a:off x="216276" y="1891625"/>
            <a:ext cx="72228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Complete the mind map below based on the information learned in the lesson, then write a one sentence summary. Be specific!</a:t>
            </a:r>
            <a:endParaRPr sz="1200">
              <a:solidFill>
                <a:schemeClr val="dk1"/>
              </a:solidFill>
              <a:latin typeface="Halant"/>
              <a:ea typeface="Halant"/>
              <a:cs typeface="Halant"/>
              <a:sym typeface="Halant"/>
            </a:endParaRPr>
          </a:p>
        </p:txBody>
      </p:sp>
      <p:pic>
        <p:nvPicPr>
          <p:cNvPr id="109" name="Google Shape;109;p1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10" name="Google Shape;110;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1" name="Google Shape;111;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